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9" r:id="rId2"/>
    <p:sldId id="261" r:id="rId3"/>
    <p:sldId id="294" r:id="rId4"/>
    <p:sldId id="288" r:id="rId5"/>
    <p:sldId id="295" r:id="rId6"/>
    <p:sldId id="289" r:id="rId7"/>
    <p:sldId id="290" r:id="rId8"/>
    <p:sldId id="282" r:id="rId9"/>
    <p:sldId id="291" r:id="rId10"/>
    <p:sldId id="292" r:id="rId11"/>
    <p:sldId id="293" r:id="rId12"/>
    <p:sldId id="281" r:id="rId13"/>
    <p:sldId id="283" r:id="rId14"/>
    <p:sldId id="296" r:id="rId15"/>
    <p:sldId id="297" r:id="rId16"/>
    <p:sldId id="284" r:id="rId17"/>
    <p:sldId id="262" r:id="rId18"/>
    <p:sldId id="287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779CC93D-E52E-4D84-901B-11D7331DD495}">
          <p14:sldIdLst>
            <p14:sldId id="259"/>
          </p14:sldIdLst>
        </p14:section>
        <p14:section name="Vue d’ensemble et objectifs" id="{ABA716BF-3A5C-4ADB-94C9-CFEF84EBA240}">
          <p14:sldIdLst>
            <p14:sldId id="261"/>
            <p14:sldId id="294"/>
            <p14:sldId id="288"/>
            <p14:sldId id="295"/>
            <p14:sldId id="289"/>
            <p14:sldId id="290"/>
            <p14:sldId id="282"/>
            <p14:sldId id="291"/>
            <p14:sldId id="292"/>
            <p14:sldId id="293"/>
            <p14:sldId id="281"/>
            <p14:sldId id="283"/>
            <p14:sldId id="296"/>
            <p14:sldId id="297"/>
            <p14:sldId id="284"/>
            <p14:sldId id="262"/>
            <p14:sldId id="287"/>
          </p14:sldIdLst>
        </p14:section>
        <p14:section name="Exemples de diapositives pour les effets visuels" id="{BAB3A466-96C9-4230-9978-795378D75699}">
          <p14:sldIdLst/>
        </p14:section>
        <p14:section name="Étude de cas" id="{8C0305C9-B152-4FBA-A789-FE1976D53990}">
          <p14:sldIdLst/>
        </p14:section>
        <p14:section name="Conclusion et résumé" id="{790CEF5B-569A-4C2F-BED5-750B08C0E5AD}">
          <p14:sldIdLst/>
        </p14:section>
        <p14:section name="Annexe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>
      <p:cViewPr>
        <p:scale>
          <a:sx n="75" d="100"/>
          <a:sy n="75" d="100"/>
        </p:scale>
        <p:origin x="-13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BIOMED</c:v>
                </c:pt>
              </c:strCache>
            </c:strRef>
          </c:tx>
          <c:invertIfNegative val="0"/>
          <c:cat>
            <c:strRef>
              <c:f>Feuil1!$A$2:$A$7</c:f>
              <c:strCache>
                <c:ptCount val="6"/>
                <c:pt idx="0">
                  <c:v>DSM*</c:v>
                </c:pt>
                <c:pt idx="1">
                  <c:v>DST**</c:v>
                </c:pt>
                <c:pt idx="2">
                  <c:v>DSP</c:v>
                </c:pt>
                <c:pt idx="3">
                  <c:v>DGA*</c:v>
                </c:pt>
                <c:pt idx="4">
                  <c:v>IT**</c:v>
                </c:pt>
                <c:pt idx="5">
                  <c:v>Logistics**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6</c:v>
                </c:pt>
                <c:pt idx="1">
                  <c:v>3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Inhalation therapy</c:v>
                </c:pt>
              </c:strCache>
            </c:strRef>
          </c:tx>
          <c:invertIfNegative val="0"/>
          <c:cat>
            <c:strRef>
              <c:f>Feuil1!$A$2:$A$7</c:f>
              <c:strCache>
                <c:ptCount val="6"/>
                <c:pt idx="0">
                  <c:v>DSM*</c:v>
                </c:pt>
                <c:pt idx="1">
                  <c:v>DST**</c:v>
                </c:pt>
                <c:pt idx="2">
                  <c:v>DSP</c:v>
                </c:pt>
                <c:pt idx="3">
                  <c:v>DGA*</c:v>
                </c:pt>
                <c:pt idx="4">
                  <c:v>IT**</c:v>
                </c:pt>
                <c:pt idx="5">
                  <c:v>Logistics**</c:v>
                </c:pt>
              </c:strCache>
            </c:strRef>
          </c:cat>
          <c:val>
            <c:numRef>
              <c:f>Feuil1!$C$2:$C$7</c:f>
              <c:numCache>
                <c:formatCode>General</c:formatCode>
                <c:ptCount val="6"/>
                <c:pt idx="0">
                  <c:v>11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Radiology </c:v>
                </c:pt>
              </c:strCache>
            </c:strRef>
          </c:tx>
          <c:invertIfNegative val="0"/>
          <c:cat>
            <c:strRef>
              <c:f>Feuil1!$A$2:$A$7</c:f>
              <c:strCache>
                <c:ptCount val="6"/>
                <c:pt idx="0">
                  <c:v>DSM*</c:v>
                </c:pt>
                <c:pt idx="1">
                  <c:v>DST**</c:v>
                </c:pt>
                <c:pt idx="2">
                  <c:v>DSP</c:v>
                </c:pt>
                <c:pt idx="3">
                  <c:v>DGA*</c:v>
                </c:pt>
                <c:pt idx="4">
                  <c:v>IT**</c:v>
                </c:pt>
                <c:pt idx="5">
                  <c:v>Logistics**</c:v>
                </c:pt>
              </c:strCache>
            </c:strRef>
          </c:cat>
          <c:val>
            <c:numRef>
              <c:f>Feuil1!$D$2:$D$7</c:f>
              <c:numCache>
                <c:formatCode>General</c:formatCode>
                <c:ptCount val="6"/>
                <c:pt idx="0">
                  <c:v>11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Nuclear medicine</c:v>
                </c:pt>
              </c:strCache>
            </c:strRef>
          </c:tx>
          <c:invertIfNegative val="0"/>
          <c:cat>
            <c:strRef>
              <c:f>Feuil1!$A$2:$A$7</c:f>
              <c:strCache>
                <c:ptCount val="6"/>
                <c:pt idx="0">
                  <c:v>DSM*</c:v>
                </c:pt>
                <c:pt idx="1">
                  <c:v>DST**</c:v>
                </c:pt>
                <c:pt idx="2">
                  <c:v>DSP</c:v>
                </c:pt>
                <c:pt idx="3">
                  <c:v>DGA*</c:v>
                </c:pt>
                <c:pt idx="4">
                  <c:v>IT**</c:v>
                </c:pt>
                <c:pt idx="5">
                  <c:v>Logistics**</c:v>
                </c:pt>
              </c:strCache>
            </c:strRef>
          </c:cat>
          <c:val>
            <c:numRef>
              <c:f>Feuil1!$E$2:$E$7</c:f>
              <c:numCache>
                <c:formatCode>General</c:formatCode>
                <c:ptCount val="6"/>
                <c:pt idx="0">
                  <c:v>11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Surgical unit</c:v>
                </c:pt>
              </c:strCache>
            </c:strRef>
          </c:tx>
          <c:invertIfNegative val="0"/>
          <c:cat>
            <c:strRef>
              <c:f>Feuil1!$A$2:$A$7</c:f>
              <c:strCache>
                <c:ptCount val="6"/>
                <c:pt idx="0">
                  <c:v>DSM*</c:v>
                </c:pt>
                <c:pt idx="1">
                  <c:v>DST**</c:v>
                </c:pt>
                <c:pt idx="2">
                  <c:v>DSP</c:v>
                </c:pt>
                <c:pt idx="3">
                  <c:v>DGA*</c:v>
                </c:pt>
                <c:pt idx="4">
                  <c:v>IT**</c:v>
                </c:pt>
                <c:pt idx="5">
                  <c:v>Logistics**</c:v>
                </c:pt>
              </c:strCache>
            </c:strRef>
          </c:cat>
          <c:val>
            <c:numRef>
              <c:f>Feuil1!$F$2:$F$7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5"/>
          <c:order val="5"/>
          <c:tx>
            <c:strRef>
              <c:f>Feuil1!$G$1</c:f>
              <c:strCache>
                <c:ptCount val="1"/>
                <c:pt idx="0">
                  <c:v>Emergency department</c:v>
                </c:pt>
              </c:strCache>
            </c:strRef>
          </c:tx>
          <c:invertIfNegative val="0"/>
          <c:cat>
            <c:strRef>
              <c:f>Feuil1!$A$2:$A$7</c:f>
              <c:strCache>
                <c:ptCount val="6"/>
                <c:pt idx="0">
                  <c:v>DSM*</c:v>
                </c:pt>
                <c:pt idx="1">
                  <c:v>DST**</c:v>
                </c:pt>
                <c:pt idx="2">
                  <c:v>DSP</c:v>
                </c:pt>
                <c:pt idx="3">
                  <c:v>DGA*</c:v>
                </c:pt>
                <c:pt idx="4">
                  <c:v>IT**</c:v>
                </c:pt>
                <c:pt idx="5">
                  <c:v>Logistics**</c:v>
                </c:pt>
              </c:strCache>
            </c:strRef>
          </c:cat>
          <c:val>
            <c:numRef>
              <c:f>Feuil1!$G$2:$G$7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31413760"/>
        <c:axId val="31415296"/>
      </c:barChart>
      <c:catAx>
        <c:axId val="314137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fr-FR"/>
          </a:p>
        </c:txPr>
        <c:crossAx val="31415296"/>
        <c:crosses val="autoZero"/>
        <c:auto val="1"/>
        <c:lblAlgn val="ctr"/>
        <c:lblOffset val="100"/>
        <c:noMultiLvlLbl val="0"/>
      </c:catAx>
      <c:valAx>
        <c:axId val="31415296"/>
        <c:scaling>
          <c:orientation val="minMax"/>
          <c:max val="12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fr-FR"/>
          </a:p>
        </c:txPr>
        <c:crossAx val="31413760"/>
        <c:crosses val="autoZero"/>
        <c:crossBetween val="between"/>
        <c:majorUnit val="2"/>
        <c:minorUnit val="0.1"/>
      </c:valAx>
      <c:spPr>
        <a:ln>
          <a:solidFill>
            <a:schemeClr val="accent1"/>
          </a:solidFill>
        </a:ln>
      </c:spPr>
    </c:plotArea>
    <c:legend>
      <c:legendPos val="r"/>
      <c:layout/>
      <c:overlay val="0"/>
      <c:txPr>
        <a:bodyPr/>
        <a:lstStyle/>
        <a:p>
          <a:pPr>
            <a:defRPr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BIOMED</c:v>
                </c:pt>
              </c:strCache>
            </c:strRef>
          </c:tx>
          <c:invertIfNegative val="0"/>
          <c:cat>
            <c:strRef>
              <c:f>Feuil1!$A$2:$A$7</c:f>
              <c:strCache>
                <c:ptCount val="6"/>
                <c:pt idx="0">
                  <c:v>DSM*</c:v>
                </c:pt>
                <c:pt idx="1">
                  <c:v>DST**</c:v>
                </c:pt>
                <c:pt idx="2">
                  <c:v>DSP</c:v>
                </c:pt>
                <c:pt idx="3">
                  <c:v>DGA*</c:v>
                </c:pt>
                <c:pt idx="4">
                  <c:v>IT**</c:v>
                </c:pt>
                <c:pt idx="5">
                  <c:v>Logistics**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4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Inhalation therapy</c:v>
                </c:pt>
              </c:strCache>
            </c:strRef>
          </c:tx>
          <c:invertIfNegative val="0"/>
          <c:cat>
            <c:strRef>
              <c:f>Feuil1!$A$2:$A$7</c:f>
              <c:strCache>
                <c:ptCount val="6"/>
                <c:pt idx="0">
                  <c:v>DSM*</c:v>
                </c:pt>
                <c:pt idx="1">
                  <c:v>DST**</c:v>
                </c:pt>
                <c:pt idx="2">
                  <c:v>DSP</c:v>
                </c:pt>
                <c:pt idx="3">
                  <c:v>DGA*</c:v>
                </c:pt>
                <c:pt idx="4">
                  <c:v>IT**</c:v>
                </c:pt>
                <c:pt idx="5">
                  <c:v>Logistics**</c:v>
                </c:pt>
              </c:strCache>
            </c:strRef>
          </c:cat>
          <c:val>
            <c:numRef>
              <c:f>Feuil1!$C$2:$C$7</c:f>
              <c:numCache>
                <c:formatCode>General</c:formatCode>
                <c:ptCount val="6"/>
                <c:pt idx="0">
                  <c:v>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Radiology </c:v>
                </c:pt>
              </c:strCache>
            </c:strRef>
          </c:tx>
          <c:invertIfNegative val="0"/>
          <c:cat>
            <c:strRef>
              <c:f>Feuil1!$A$2:$A$7</c:f>
              <c:strCache>
                <c:ptCount val="6"/>
                <c:pt idx="0">
                  <c:v>DSM*</c:v>
                </c:pt>
                <c:pt idx="1">
                  <c:v>DST**</c:v>
                </c:pt>
                <c:pt idx="2">
                  <c:v>DSP</c:v>
                </c:pt>
                <c:pt idx="3">
                  <c:v>DGA*</c:v>
                </c:pt>
                <c:pt idx="4">
                  <c:v>IT**</c:v>
                </c:pt>
                <c:pt idx="5">
                  <c:v>Logistics**</c:v>
                </c:pt>
              </c:strCache>
            </c:strRef>
          </c:cat>
          <c:val>
            <c:numRef>
              <c:f>Feuil1!$D$2:$D$7</c:f>
              <c:numCache>
                <c:formatCode>General</c:formatCode>
                <c:ptCount val="6"/>
                <c:pt idx="0">
                  <c:v>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Nuclear medicine</c:v>
                </c:pt>
              </c:strCache>
            </c:strRef>
          </c:tx>
          <c:invertIfNegative val="0"/>
          <c:cat>
            <c:strRef>
              <c:f>Feuil1!$A$2:$A$7</c:f>
              <c:strCache>
                <c:ptCount val="6"/>
                <c:pt idx="0">
                  <c:v>DSM*</c:v>
                </c:pt>
                <c:pt idx="1">
                  <c:v>DST**</c:v>
                </c:pt>
                <c:pt idx="2">
                  <c:v>DSP</c:v>
                </c:pt>
                <c:pt idx="3">
                  <c:v>DGA*</c:v>
                </c:pt>
                <c:pt idx="4">
                  <c:v>IT**</c:v>
                </c:pt>
                <c:pt idx="5">
                  <c:v>Logistics**</c:v>
                </c:pt>
              </c:strCache>
            </c:strRef>
          </c:cat>
          <c:val>
            <c:numRef>
              <c:f>Feuil1!$E$2:$E$7</c:f>
              <c:numCache>
                <c:formatCode>General</c:formatCode>
                <c:ptCount val="6"/>
                <c:pt idx="0">
                  <c:v>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Surgical unit</c:v>
                </c:pt>
              </c:strCache>
            </c:strRef>
          </c:tx>
          <c:invertIfNegative val="0"/>
          <c:cat>
            <c:strRef>
              <c:f>Feuil1!$A$2:$A$7</c:f>
              <c:strCache>
                <c:ptCount val="6"/>
                <c:pt idx="0">
                  <c:v>DSM*</c:v>
                </c:pt>
                <c:pt idx="1">
                  <c:v>DST**</c:v>
                </c:pt>
                <c:pt idx="2">
                  <c:v>DSP</c:v>
                </c:pt>
                <c:pt idx="3">
                  <c:v>DGA*</c:v>
                </c:pt>
                <c:pt idx="4">
                  <c:v>IT**</c:v>
                </c:pt>
                <c:pt idx="5">
                  <c:v>Logistics**</c:v>
                </c:pt>
              </c:strCache>
            </c:strRef>
          </c:cat>
          <c:val>
            <c:numRef>
              <c:f>Feuil1!$F$2:$F$7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8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5"/>
          <c:order val="5"/>
          <c:tx>
            <c:strRef>
              <c:f>Feuil1!$G$1</c:f>
              <c:strCache>
                <c:ptCount val="1"/>
                <c:pt idx="0">
                  <c:v>Emergency department</c:v>
                </c:pt>
              </c:strCache>
            </c:strRef>
          </c:tx>
          <c:invertIfNegative val="0"/>
          <c:cat>
            <c:strRef>
              <c:f>Feuil1!$A$2:$A$7</c:f>
              <c:strCache>
                <c:ptCount val="6"/>
                <c:pt idx="0">
                  <c:v>DSM*</c:v>
                </c:pt>
                <c:pt idx="1">
                  <c:v>DST**</c:v>
                </c:pt>
                <c:pt idx="2">
                  <c:v>DSP</c:v>
                </c:pt>
                <c:pt idx="3">
                  <c:v>DGA*</c:v>
                </c:pt>
                <c:pt idx="4">
                  <c:v>IT**</c:v>
                </c:pt>
                <c:pt idx="5">
                  <c:v>Logistics**</c:v>
                </c:pt>
              </c:strCache>
            </c:strRef>
          </c:cat>
          <c:val>
            <c:numRef>
              <c:f>Feuil1!$G$2:$G$7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8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32249728"/>
        <c:axId val="32260096"/>
      </c:barChart>
      <c:catAx>
        <c:axId val="32249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2260096"/>
        <c:crosses val="autoZero"/>
        <c:auto val="1"/>
        <c:lblAlgn val="ctr"/>
        <c:lblOffset val="100"/>
        <c:noMultiLvlLbl val="0"/>
      </c:catAx>
      <c:valAx>
        <c:axId val="32260096"/>
        <c:scaling>
          <c:orientation val="minMax"/>
          <c:max val="12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2249728"/>
        <c:crosses val="autoZero"/>
        <c:crossBetween val="between"/>
        <c:majorUnit val="2"/>
        <c:minorUnit val="0.1"/>
      </c:valAx>
      <c:spPr>
        <a:ln>
          <a:solidFill>
            <a:schemeClr val="accent1"/>
          </a:solidFill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Verdana" pitchFamily="34" charset="0"/>
          <a:ea typeface="Verdana" pitchFamily="34" charset="0"/>
          <a:cs typeface="Verdana" pitchFamily="34" charset="0"/>
        </a:defRPr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fr-FR" sz="4400"/>
            <a:t>1</a:t>
          </a: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fr-FR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fr-FR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fr-FR" sz="4400" dirty="0"/>
            <a:t>2</a:t>
          </a: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fr-FR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fr-FR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fr-FR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Directorate</a:t>
          </a:r>
          <a:r>
            <a:rPr lang="fr-F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of </a:t>
          </a:r>
          <a:r>
            <a:rPr lang="fr-FR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Technological</a:t>
          </a:r>
          <a:r>
            <a:rPr lang="fr-F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Services</a:t>
          </a:r>
          <a:endParaRPr lang="fr-FR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fr-FR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fr-FR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fr-FR" sz="4400" dirty="0"/>
            <a:t>3</a:t>
          </a:r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fr-FR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fr-FR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fr-F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All BIOMED </a:t>
          </a:r>
          <a:r>
            <a:rPr lang="fr-FR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under</a:t>
          </a:r>
          <a:r>
            <a:rPr lang="fr-F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the </a:t>
          </a:r>
          <a:r>
            <a:rPr lang="fr-FR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</a:t>
          </a:r>
          <a:r>
            <a:rPr lang="fr-F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directorate</a:t>
          </a:r>
          <a:r>
            <a:rPr lang="fr-F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 CISSS and CIUSSS</a:t>
          </a:r>
          <a:endParaRPr lang="fr-FR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fr-FR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fr-FR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fr-FR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Clinical</a:t>
          </a:r>
          <a:r>
            <a:rPr lang="fr-F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Engineering </a:t>
          </a:r>
          <a:r>
            <a:rPr lang="fr-FR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directorate</a:t>
          </a:r>
          <a:endParaRPr lang="fr-FR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fr-FR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fr-FR" sz="3200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fr-FR"/>
        </a:p>
      </dgm:t>
    </dgm:pt>
    <dgm:pt modelId="{7E429971-BC57-430F-BB25-C0574E5E39E3}" type="pres">
      <dgm:prSet presAssocID="{74EE5CD8-078F-4590-BF9C-A341A294A016}" presName="parentText" presStyleLbl="node1" presStyleIdx="0" presStyleCnt="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fr-FR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fr-FR"/>
        </a:p>
      </dgm:t>
    </dgm:pt>
    <dgm:pt modelId="{C04276DC-EE64-470A-B8BC-09067B8045FA}" type="pres">
      <dgm:prSet presAssocID="{AA046201-5C4D-445E-BF0B-5C6D2B0A194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fr-FR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fr-FR"/>
        </a:p>
      </dgm:t>
    </dgm:pt>
    <dgm:pt modelId="{F5034101-5B7D-4FE7-B47A-5A48CF39606B}" type="pres">
      <dgm:prSet presAssocID="{D1776C8F-2B10-4075-8DF7-7F65AB725ED5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3D887057-7E91-45EF-8E4B-3006C2DFECB4}" type="presOf" srcId="{6BE4E373-0656-4EDC-821E-BE09C952B1F6}" destId="{C7C3E6FD-D83F-4BDA-907E-B5EE041DA931}" srcOrd="0" destOrd="0" presId="urn:microsoft.com/office/officeart/2005/8/layout/vList5"/>
    <dgm:cxn modelId="{B6416E04-E5DE-46CA-AD27-47EBE280D636}" type="presOf" srcId="{C59269D0-92A5-481C-BA64-727AFB0DD545}" destId="{B37A5355-225B-4C6F-AED7-6C620F99EECC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5417F3DF-8CAE-4E6C-ADBB-ED6F50084B8E}" type="presOf" srcId="{D1776C8F-2B10-4075-8DF7-7F65AB725ED5}" destId="{F5034101-5B7D-4FE7-B47A-5A48CF39606B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DBCA7E61-D822-40A0-A27A-D7E092386A0B}" type="presOf" srcId="{F6FEADD9-F67D-41F5-BA4C-3C84956E7F46}" destId="{AAE7A1E6-6847-453D-B55B-8A82BF138C1D}" srcOrd="0" destOrd="0" presId="urn:microsoft.com/office/officeart/2005/8/layout/vList5"/>
    <dgm:cxn modelId="{9A0DCB65-9DCB-4972-9768-1762E4116F3C}" type="presOf" srcId="{74EE5CD8-078F-4590-BF9C-A341A294A016}" destId="{7E429971-BC57-430F-BB25-C0574E5E39E3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1D12F37E-DF42-400C-B5B5-A8FAF49EC0EC}" type="presOf" srcId="{1E4D3931-0DBD-4211-A24A-6AF364284B1E}" destId="{D54B1729-BC98-42C1-9C6C-D65DCBA4358F}" srcOrd="0" destOrd="0" presId="urn:microsoft.com/office/officeart/2005/8/layout/vList5"/>
    <dgm:cxn modelId="{AFF7133D-5E9D-4613-9299-006F9E49301B}" type="presOf" srcId="{AA046201-5C4D-445E-BF0B-5C6D2B0A1945}" destId="{C04276DC-EE64-470A-B8BC-09067B8045FA}" srcOrd="0" destOrd="0" presId="urn:microsoft.com/office/officeart/2005/8/layout/vList5"/>
    <dgm:cxn modelId="{1E18118B-9778-4714-A249-2B714D5427F7}" type="presParOf" srcId="{AAE7A1E6-6847-453D-B55B-8A82BF138C1D}" destId="{C4407577-18A2-46E0-8805-2838042EB67A}" srcOrd="0" destOrd="0" presId="urn:microsoft.com/office/officeart/2005/8/layout/vList5"/>
    <dgm:cxn modelId="{84152E8A-21A6-4CAF-BC09-47C13F4FFFB8}" type="presParOf" srcId="{C4407577-18A2-46E0-8805-2838042EB67A}" destId="{7E429971-BC57-430F-BB25-C0574E5E39E3}" srcOrd="0" destOrd="0" presId="urn:microsoft.com/office/officeart/2005/8/layout/vList5"/>
    <dgm:cxn modelId="{1D51832F-3B38-483B-8C08-BDD413206841}" type="presParOf" srcId="{C4407577-18A2-46E0-8805-2838042EB67A}" destId="{D54B1729-BC98-42C1-9C6C-D65DCBA4358F}" srcOrd="1" destOrd="0" presId="urn:microsoft.com/office/officeart/2005/8/layout/vList5"/>
    <dgm:cxn modelId="{F2BB24AB-7DB6-4F0F-92D8-664E0F322520}" type="presParOf" srcId="{AAE7A1E6-6847-453D-B55B-8A82BF138C1D}" destId="{AB8574CC-D4F2-4555-AEE3-F4EE58B11D03}" srcOrd="1" destOrd="0" presId="urn:microsoft.com/office/officeart/2005/8/layout/vList5"/>
    <dgm:cxn modelId="{3F47CC38-27AC-4E4E-92A2-FDE046382C80}" type="presParOf" srcId="{AAE7A1E6-6847-453D-B55B-8A82BF138C1D}" destId="{85B8F607-FDD8-476A-ADBE-E1250824F294}" srcOrd="2" destOrd="0" presId="urn:microsoft.com/office/officeart/2005/8/layout/vList5"/>
    <dgm:cxn modelId="{B4BBC5E0-69C0-4FD2-84A6-C47E62DEA28D}" type="presParOf" srcId="{85B8F607-FDD8-476A-ADBE-E1250824F294}" destId="{C04276DC-EE64-470A-B8BC-09067B8045FA}" srcOrd="0" destOrd="0" presId="urn:microsoft.com/office/officeart/2005/8/layout/vList5"/>
    <dgm:cxn modelId="{71B90C6E-E0F2-4EE1-8864-5914AAFA20A7}" type="presParOf" srcId="{85B8F607-FDD8-476A-ADBE-E1250824F294}" destId="{B37A5355-225B-4C6F-AED7-6C620F99EECC}" srcOrd="1" destOrd="0" presId="urn:microsoft.com/office/officeart/2005/8/layout/vList5"/>
    <dgm:cxn modelId="{E6DEED78-0C33-4D1D-A595-AFE4311369E4}" type="presParOf" srcId="{AAE7A1E6-6847-453D-B55B-8A82BF138C1D}" destId="{5ACAA866-A8A8-4183-97B5-CEEAB1525C60}" srcOrd="3" destOrd="0" presId="urn:microsoft.com/office/officeart/2005/8/layout/vList5"/>
    <dgm:cxn modelId="{FD2A22C3-24B0-4E4D-A3BC-79528D3FBC48}" type="presParOf" srcId="{AAE7A1E6-6847-453D-B55B-8A82BF138C1D}" destId="{477213BE-9E91-4950-8451-7F60796F47F4}" srcOrd="4" destOrd="0" presId="urn:microsoft.com/office/officeart/2005/8/layout/vList5"/>
    <dgm:cxn modelId="{2D9E3819-8AF8-4F78-AD5E-1D892BCE0381}" type="presParOf" srcId="{477213BE-9E91-4950-8451-7F60796F47F4}" destId="{F5034101-5B7D-4FE7-B47A-5A48CF39606B}" srcOrd="0" destOrd="0" presId="urn:microsoft.com/office/officeart/2005/8/layout/vList5"/>
    <dgm:cxn modelId="{5FD7E964-E46A-45B4-A545-5D657B6094BB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2978115" y="-1737034"/>
          <a:ext cx="1225261" cy="50102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Clinical</a:t>
          </a:r>
          <a:r>
            <a:rPr lang="fr-FR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Engineering </a:t>
          </a:r>
          <a:r>
            <a:rPr lang="fr-FR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directorate</a:t>
          </a:r>
          <a:endParaRPr lang="fr-FR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2" y="155479"/>
        <a:ext cx="5010287" cy="1225261"/>
      </dsp:txXfrm>
    </dsp:sp>
    <dsp:sp modelId="{7E429971-BC57-430F-BB25-C0574E5E39E3}">
      <dsp:nvSpPr>
        <dsp:cNvPr id="0" name=""/>
        <dsp:cNvSpPr/>
      </dsp:nvSpPr>
      <dsp:spPr>
        <a:xfrm>
          <a:off x="109" y="0"/>
          <a:ext cx="1085492" cy="153157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/>
            <a:t>1</a:t>
          </a:r>
        </a:p>
      </dsp:txBody>
      <dsp:txXfrm>
        <a:off x="53098" y="52989"/>
        <a:ext cx="979514" cy="1425598"/>
      </dsp:txXfrm>
    </dsp:sp>
    <dsp:sp modelId="{B37A5355-225B-4C6F-AED7-6C620F99EECC}">
      <dsp:nvSpPr>
        <dsp:cNvPr id="0" name=""/>
        <dsp:cNvSpPr/>
      </dsp:nvSpPr>
      <dsp:spPr>
        <a:xfrm rot="5400000">
          <a:off x="2978115" y="-128879"/>
          <a:ext cx="1225261" cy="5010287"/>
        </a:xfrm>
        <a:prstGeom prst="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Directorate</a:t>
          </a:r>
          <a:r>
            <a:rPr lang="fr-FR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of </a:t>
          </a:r>
          <a:r>
            <a:rPr lang="fr-FR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Technological</a:t>
          </a:r>
          <a:r>
            <a:rPr lang="fr-FR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Services</a:t>
          </a:r>
          <a:endParaRPr lang="fr-FR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2" y="1763634"/>
        <a:ext cx="5010287" cy="1225261"/>
      </dsp:txXfrm>
    </dsp:sp>
    <dsp:sp modelId="{C04276DC-EE64-470A-B8BC-09067B8045FA}">
      <dsp:nvSpPr>
        <dsp:cNvPr id="0" name=""/>
        <dsp:cNvSpPr/>
      </dsp:nvSpPr>
      <dsp:spPr>
        <a:xfrm>
          <a:off x="109" y="1610475"/>
          <a:ext cx="1085492" cy="1531576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2</a:t>
          </a:r>
        </a:p>
      </dsp:txBody>
      <dsp:txXfrm>
        <a:off x="53098" y="1663464"/>
        <a:ext cx="979514" cy="1425598"/>
      </dsp:txXfrm>
    </dsp:sp>
    <dsp:sp modelId="{C7C3E6FD-D83F-4BDA-907E-B5EE041DA931}">
      <dsp:nvSpPr>
        <dsp:cNvPr id="0" name=""/>
        <dsp:cNvSpPr/>
      </dsp:nvSpPr>
      <dsp:spPr>
        <a:xfrm rot="5400000">
          <a:off x="2978115" y="1479275"/>
          <a:ext cx="1225261" cy="5010287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All BIOMED </a:t>
          </a:r>
          <a:r>
            <a:rPr lang="fr-FR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under</a:t>
          </a:r>
          <a:r>
            <a:rPr lang="fr-FR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the </a:t>
          </a:r>
          <a:r>
            <a:rPr lang="fr-FR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</a:t>
          </a:r>
          <a:r>
            <a:rPr lang="fr-FR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directorate</a:t>
          </a:r>
          <a:r>
            <a:rPr lang="fr-FR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 CISSS and CIUSSS</a:t>
          </a:r>
          <a:endParaRPr lang="fr-FR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2" y="3371788"/>
        <a:ext cx="5010287" cy="1225261"/>
      </dsp:txXfrm>
    </dsp:sp>
    <dsp:sp modelId="{F5034101-5B7D-4FE7-B47A-5A48CF39606B}">
      <dsp:nvSpPr>
        <dsp:cNvPr id="0" name=""/>
        <dsp:cNvSpPr/>
      </dsp:nvSpPr>
      <dsp:spPr>
        <a:xfrm>
          <a:off x="109" y="3218631"/>
          <a:ext cx="1085492" cy="1531576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3</a:t>
          </a:r>
        </a:p>
      </dsp:txBody>
      <dsp:txXfrm>
        <a:off x="53098" y="3271620"/>
        <a:ext cx="979514" cy="1425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r-FR" sz="1200"/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r-FR" sz="1200"/>
            </a:lvl1pPr>
          </a:lstStyle>
          <a:p>
            <a:fld id="{D83FDC75-7F73-4A4A-A77C-09AADF00E0EA}" type="datetimeFigureOut">
              <a:rPr lang="fr-FR" smtClean="0"/>
              <a:pPr/>
              <a:t>26/05/2016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r-FR" sz="1200"/>
            </a:lvl1pPr>
          </a:lstStyle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r-FR" sz="1200"/>
            </a:lvl1pPr>
          </a:lstStyle>
          <a:p>
            <a:fld id="{459226BF-1F13-42D3-80DC-373E7ADD1EB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9401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r-FR" sz="1200"/>
            </a:lvl1pPr>
          </a:lstStyle>
          <a:p>
            <a:fld id="{48AEF76B-3757-4A0B-AF93-28494465C1DD}" type="datetimeFigureOut">
              <a:pPr/>
              <a:t>26/05/2016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r-FR" sz="1200"/>
            </a:lvl1pPr>
          </a:lstStyle>
          <a:p>
            <a:fld id="{75693FD4-8F83-4EF7-AC3F-0DC0388986B0}" type="slidenum"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006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fr-FR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fr-CA" smtClean="0"/>
              <a:pPr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4249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fr-FR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fr-FR"/>
              <a:t>Modifiez le style du titre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fr-FR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fr-F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fr-FR" smtClean="0"/>
              <a:t>Modifiez le style des sous-titres du masque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fr-FR" sz="2000" baseline="0"/>
            </a:lvl1pPr>
          </a:lstStyle>
          <a:p>
            <a:r>
              <a:rPr kumimoji="0" lang="fr-FR"/>
              <a:t>Logo de la société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26/05/2016</a:t>
            </a:fld>
            <a:endParaRPr kumimoji="0"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26/05/2016</a:t>
            </a:fld>
            <a:endParaRPr kumimoji="0"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ière-plan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26/05/2016</a:t>
            </a:fld>
            <a:endParaRPr kumimoji="0"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fr-FR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fr-FR"/>
              <a:t>Modifiez le style du titre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26/05/2016</a:t>
            </a:fld>
            <a:endParaRPr kumimoji="0"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fr-FR" sz="1800"/>
            </a:lvl1pPr>
          </a:lstStyle>
          <a:p>
            <a:r>
              <a:rPr kumimoji="0" lang="fr-FR"/>
              <a:t>Logo de la société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fr-FR"/>
            </a:lvl1pPr>
          </a:lstStyle>
          <a:p>
            <a:r>
              <a:rPr kumimoji="0" lang="fr-FR"/>
              <a:t>Modifiez le style du 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fr-FR" sz="3200">
                <a:latin typeface="+mn-lt"/>
              </a:defRPr>
            </a:lvl1pPr>
            <a:lvl2pPr eaLnBrk="1" latinLnBrk="0" hangingPunct="1">
              <a:defRPr kumimoji="0" lang="fr-FR" sz="2800">
                <a:latin typeface="+mn-lt"/>
              </a:defRPr>
            </a:lvl2pPr>
            <a:lvl3pPr eaLnBrk="1" latinLnBrk="0" hangingPunct="1">
              <a:defRPr kumimoji="0" lang="fr-FR" sz="2400">
                <a:latin typeface="+mn-lt"/>
              </a:defRPr>
            </a:lvl3pPr>
            <a:lvl4pPr eaLnBrk="1" latinLnBrk="0" hangingPunct="1">
              <a:defRPr kumimoji="0" lang="fr-FR" sz="2400">
                <a:latin typeface="+mn-lt"/>
              </a:defRPr>
            </a:lvl4pPr>
            <a:lvl5pPr eaLnBrk="1" latinLnBrk="0" hangingPunct="1">
              <a:defRPr kumimoji="0" lang="fr-FR" sz="2400">
                <a:latin typeface="+mn-lt"/>
              </a:defRPr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26/05/2016</a:t>
            </a:fld>
            <a:endParaRPr kumimoji="0"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fr-FR" sz="2800"/>
            </a:lvl1pPr>
            <a:lvl2pPr eaLnBrk="1" latinLnBrk="0" hangingPunct="1">
              <a:defRPr kumimoji="0" lang="fr-FR" sz="2400"/>
            </a:lvl2pPr>
            <a:lvl3pPr eaLnBrk="1" latinLnBrk="0" hangingPunct="1">
              <a:defRPr kumimoji="0" lang="fr-FR" sz="2000"/>
            </a:lvl3pPr>
            <a:lvl4pPr eaLnBrk="1" latinLnBrk="0" hangingPunct="1">
              <a:defRPr kumimoji="0" lang="fr-FR" sz="1800"/>
            </a:lvl4pPr>
            <a:lvl5pPr eaLnBrk="1" latinLnBrk="0" hangingPunct="1">
              <a:defRPr kumimoji="0" lang="fr-FR" sz="1800"/>
            </a:lvl5pPr>
            <a:lvl6pPr eaLnBrk="1" latinLnBrk="0" hangingPunct="1">
              <a:defRPr kumimoji="0" lang="fr-FR" sz="1800"/>
            </a:lvl6pPr>
            <a:lvl7pPr eaLnBrk="1" latinLnBrk="0" hangingPunct="1">
              <a:defRPr kumimoji="0" lang="fr-FR" sz="1800"/>
            </a:lvl7pPr>
            <a:lvl8pPr eaLnBrk="1" latinLnBrk="0" hangingPunct="1">
              <a:defRPr kumimoji="0" lang="fr-FR" sz="1800"/>
            </a:lvl8pPr>
            <a:lvl9pPr eaLnBrk="1" latinLnBrk="0" hangingPunct="1">
              <a:defRPr kumimoji="0" lang="fr-FR" sz="18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fr-FR" sz="2800"/>
            </a:lvl1pPr>
            <a:lvl2pPr eaLnBrk="1" latinLnBrk="0" hangingPunct="1">
              <a:defRPr kumimoji="0" lang="fr-FR" sz="2400"/>
            </a:lvl2pPr>
            <a:lvl3pPr eaLnBrk="1" latinLnBrk="0" hangingPunct="1">
              <a:defRPr kumimoji="0" lang="fr-FR" sz="2000"/>
            </a:lvl3pPr>
            <a:lvl4pPr eaLnBrk="1" latinLnBrk="0" hangingPunct="1">
              <a:defRPr kumimoji="0" lang="fr-FR" sz="1800"/>
            </a:lvl4pPr>
            <a:lvl5pPr eaLnBrk="1" latinLnBrk="0" hangingPunct="1">
              <a:defRPr kumimoji="0" lang="fr-FR" sz="1800"/>
            </a:lvl5pPr>
            <a:lvl6pPr eaLnBrk="1" latinLnBrk="0" hangingPunct="1">
              <a:defRPr kumimoji="0" lang="fr-FR" sz="1800"/>
            </a:lvl6pPr>
            <a:lvl7pPr eaLnBrk="1" latinLnBrk="0" hangingPunct="1">
              <a:defRPr kumimoji="0" lang="fr-FR" sz="1800"/>
            </a:lvl7pPr>
            <a:lvl8pPr eaLnBrk="1" latinLnBrk="0" hangingPunct="1">
              <a:defRPr kumimoji="0" lang="fr-FR" sz="1800"/>
            </a:lvl8pPr>
            <a:lvl9pPr eaLnBrk="1" latinLnBrk="0" hangingPunct="1">
              <a:defRPr kumimoji="0" lang="fr-FR" sz="18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26/05/2016</a:t>
            </a:fld>
            <a:endParaRPr kumimoji="0"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fr-FR"/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fr-FR" sz="2400" b="1"/>
            </a:lvl1pPr>
            <a:lvl2pPr marL="457200" indent="0" eaLnBrk="1" latinLnBrk="0" hangingPunct="1">
              <a:buNone/>
              <a:defRPr kumimoji="0" lang="fr-FR" sz="2000" b="1"/>
            </a:lvl2pPr>
            <a:lvl3pPr marL="914400" indent="0" eaLnBrk="1" latinLnBrk="0" hangingPunct="1">
              <a:buNone/>
              <a:defRPr kumimoji="0" lang="fr-FR" sz="1800" b="1"/>
            </a:lvl3pPr>
            <a:lvl4pPr marL="1371600" indent="0" eaLnBrk="1" latinLnBrk="0" hangingPunct="1">
              <a:buNone/>
              <a:defRPr kumimoji="0" lang="fr-FR" sz="1600" b="1"/>
            </a:lvl4pPr>
            <a:lvl5pPr marL="1828800" indent="0" eaLnBrk="1" latinLnBrk="0" hangingPunct="1">
              <a:buNone/>
              <a:defRPr kumimoji="0" lang="fr-FR" sz="1600" b="1"/>
            </a:lvl5pPr>
            <a:lvl6pPr marL="2286000" indent="0" eaLnBrk="1" latinLnBrk="0" hangingPunct="1">
              <a:buNone/>
              <a:defRPr kumimoji="0" lang="fr-FR" sz="1600" b="1"/>
            </a:lvl6pPr>
            <a:lvl7pPr marL="2743200" indent="0" eaLnBrk="1" latinLnBrk="0" hangingPunct="1">
              <a:buNone/>
              <a:defRPr kumimoji="0" lang="fr-FR" sz="1600" b="1"/>
            </a:lvl7pPr>
            <a:lvl8pPr marL="3200400" indent="0" eaLnBrk="1" latinLnBrk="0" hangingPunct="1">
              <a:buNone/>
              <a:defRPr kumimoji="0" lang="fr-FR" sz="1600" b="1"/>
            </a:lvl8pPr>
            <a:lvl9pPr marL="3657600" indent="0" eaLnBrk="1" latinLnBrk="0" hangingPunct="1">
              <a:buNone/>
              <a:defRPr kumimoji="0" lang="fr-FR" sz="1600" b="1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fr-FR" sz="2400"/>
            </a:lvl1pPr>
            <a:lvl2pPr eaLnBrk="1" latinLnBrk="0" hangingPunct="1">
              <a:defRPr kumimoji="0" lang="fr-FR" sz="2000"/>
            </a:lvl2pPr>
            <a:lvl3pPr eaLnBrk="1" latinLnBrk="0" hangingPunct="1">
              <a:defRPr kumimoji="0" lang="fr-FR" sz="1800"/>
            </a:lvl3pPr>
            <a:lvl4pPr eaLnBrk="1" latinLnBrk="0" hangingPunct="1">
              <a:defRPr kumimoji="0" lang="fr-FR" sz="1600"/>
            </a:lvl4pPr>
            <a:lvl5pPr eaLnBrk="1" latinLnBrk="0" hangingPunct="1">
              <a:defRPr kumimoji="0" lang="fr-FR" sz="1600"/>
            </a:lvl5pPr>
            <a:lvl6pPr eaLnBrk="1" latinLnBrk="0" hangingPunct="1">
              <a:defRPr kumimoji="0" lang="fr-FR" sz="1600"/>
            </a:lvl6pPr>
            <a:lvl7pPr eaLnBrk="1" latinLnBrk="0" hangingPunct="1">
              <a:defRPr kumimoji="0" lang="fr-FR" sz="1600"/>
            </a:lvl7pPr>
            <a:lvl8pPr eaLnBrk="1" latinLnBrk="0" hangingPunct="1">
              <a:defRPr kumimoji="0" lang="fr-FR" sz="1600"/>
            </a:lvl8pPr>
            <a:lvl9pPr eaLnBrk="1" latinLnBrk="0" hangingPunct="1">
              <a:defRPr kumimoji="0" lang="fr-FR" sz="16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fr-FR" sz="2400" b="1"/>
            </a:lvl1pPr>
            <a:lvl2pPr marL="457200" indent="0" eaLnBrk="1" latinLnBrk="0" hangingPunct="1">
              <a:buNone/>
              <a:defRPr kumimoji="0" lang="fr-FR" sz="2000" b="1"/>
            </a:lvl2pPr>
            <a:lvl3pPr marL="914400" indent="0" eaLnBrk="1" latinLnBrk="0" hangingPunct="1">
              <a:buNone/>
              <a:defRPr kumimoji="0" lang="fr-FR" sz="1800" b="1"/>
            </a:lvl3pPr>
            <a:lvl4pPr marL="1371600" indent="0" eaLnBrk="1" latinLnBrk="0" hangingPunct="1">
              <a:buNone/>
              <a:defRPr kumimoji="0" lang="fr-FR" sz="1600" b="1"/>
            </a:lvl4pPr>
            <a:lvl5pPr marL="1828800" indent="0" eaLnBrk="1" latinLnBrk="0" hangingPunct="1">
              <a:buNone/>
              <a:defRPr kumimoji="0" lang="fr-FR" sz="1600" b="1"/>
            </a:lvl5pPr>
            <a:lvl6pPr marL="2286000" indent="0" eaLnBrk="1" latinLnBrk="0" hangingPunct="1">
              <a:buNone/>
              <a:defRPr kumimoji="0" lang="fr-FR" sz="1600" b="1"/>
            </a:lvl6pPr>
            <a:lvl7pPr marL="2743200" indent="0" eaLnBrk="1" latinLnBrk="0" hangingPunct="1">
              <a:buNone/>
              <a:defRPr kumimoji="0" lang="fr-FR" sz="1600" b="1"/>
            </a:lvl7pPr>
            <a:lvl8pPr marL="3200400" indent="0" eaLnBrk="1" latinLnBrk="0" hangingPunct="1">
              <a:buNone/>
              <a:defRPr kumimoji="0" lang="fr-FR" sz="1600" b="1"/>
            </a:lvl8pPr>
            <a:lvl9pPr marL="3657600" indent="0" eaLnBrk="1" latinLnBrk="0" hangingPunct="1">
              <a:buNone/>
              <a:defRPr kumimoji="0" lang="fr-FR" sz="1600" b="1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fr-FR" sz="2400"/>
            </a:lvl1pPr>
            <a:lvl2pPr eaLnBrk="1" latinLnBrk="0" hangingPunct="1">
              <a:defRPr kumimoji="0" lang="fr-FR" sz="2000"/>
            </a:lvl2pPr>
            <a:lvl3pPr eaLnBrk="1" latinLnBrk="0" hangingPunct="1">
              <a:defRPr kumimoji="0" lang="fr-FR" sz="1800"/>
            </a:lvl3pPr>
            <a:lvl4pPr eaLnBrk="1" latinLnBrk="0" hangingPunct="1">
              <a:defRPr kumimoji="0" lang="fr-FR" sz="1600"/>
            </a:lvl4pPr>
            <a:lvl5pPr eaLnBrk="1" latinLnBrk="0" hangingPunct="1">
              <a:defRPr kumimoji="0" lang="fr-FR" sz="1600"/>
            </a:lvl5pPr>
            <a:lvl6pPr eaLnBrk="1" latinLnBrk="0" hangingPunct="1">
              <a:defRPr kumimoji="0" lang="fr-FR" sz="1600"/>
            </a:lvl6pPr>
            <a:lvl7pPr eaLnBrk="1" latinLnBrk="0" hangingPunct="1">
              <a:defRPr kumimoji="0" lang="fr-FR" sz="1600"/>
            </a:lvl7pPr>
            <a:lvl8pPr eaLnBrk="1" latinLnBrk="0" hangingPunct="1">
              <a:defRPr kumimoji="0" lang="fr-FR" sz="1600"/>
            </a:lvl8pPr>
            <a:lvl9pPr eaLnBrk="1" latinLnBrk="0" hangingPunct="1">
              <a:defRPr kumimoji="0" lang="fr-FR" sz="16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26/05/2016</a:t>
            </a:fld>
            <a:endParaRPr kumimoji="0"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fr-FR" sz="2000" b="1"/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fr-FR" sz="3200"/>
            </a:lvl1pPr>
            <a:lvl2pPr eaLnBrk="1" latinLnBrk="0" hangingPunct="1">
              <a:defRPr kumimoji="0" lang="fr-FR" sz="2800"/>
            </a:lvl2pPr>
            <a:lvl3pPr eaLnBrk="1" latinLnBrk="0" hangingPunct="1">
              <a:defRPr kumimoji="0" lang="fr-FR" sz="2400"/>
            </a:lvl3pPr>
            <a:lvl4pPr eaLnBrk="1" latinLnBrk="0" hangingPunct="1">
              <a:defRPr kumimoji="0" lang="fr-FR" sz="2000"/>
            </a:lvl4pPr>
            <a:lvl5pPr eaLnBrk="1" latinLnBrk="0" hangingPunct="1">
              <a:defRPr kumimoji="0" lang="fr-FR" sz="2000"/>
            </a:lvl5pPr>
            <a:lvl6pPr eaLnBrk="1" latinLnBrk="0" hangingPunct="1">
              <a:defRPr kumimoji="0" lang="fr-FR" sz="2000"/>
            </a:lvl6pPr>
            <a:lvl7pPr eaLnBrk="1" latinLnBrk="0" hangingPunct="1">
              <a:defRPr kumimoji="0" lang="fr-FR" sz="2000"/>
            </a:lvl7pPr>
            <a:lvl8pPr eaLnBrk="1" latinLnBrk="0" hangingPunct="1">
              <a:defRPr kumimoji="0" lang="fr-FR" sz="2000"/>
            </a:lvl8pPr>
            <a:lvl9pPr eaLnBrk="1" latinLnBrk="0" hangingPunct="1">
              <a:defRPr kumimoji="0" lang="fr-FR" sz="20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fr-FR" sz="1400"/>
            </a:lvl1pPr>
            <a:lvl2pPr marL="457200" indent="0" eaLnBrk="1" latinLnBrk="0" hangingPunct="1">
              <a:buNone/>
              <a:defRPr kumimoji="0" lang="fr-FR" sz="1200"/>
            </a:lvl2pPr>
            <a:lvl3pPr marL="914400" indent="0" eaLnBrk="1" latinLnBrk="0" hangingPunct="1">
              <a:buNone/>
              <a:defRPr kumimoji="0" lang="fr-FR" sz="1000"/>
            </a:lvl3pPr>
            <a:lvl4pPr marL="1371600" indent="0" eaLnBrk="1" latinLnBrk="0" hangingPunct="1">
              <a:buNone/>
              <a:defRPr kumimoji="0" lang="fr-FR" sz="900"/>
            </a:lvl4pPr>
            <a:lvl5pPr marL="1828800" indent="0" eaLnBrk="1" latinLnBrk="0" hangingPunct="1">
              <a:buNone/>
              <a:defRPr kumimoji="0" lang="fr-FR" sz="900"/>
            </a:lvl5pPr>
            <a:lvl6pPr marL="2286000" indent="0" eaLnBrk="1" latinLnBrk="0" hangingPunct="1">
              <a:buNone/>
              <a:defRPr kumimoji="0" lang="fr-FR" sz="900"/>
            </a:lvl6pPr>
            <a:lvl7pPr marL="2743200" indent="0" eaLnBrk="1" latinLnBrk="0" hangingPunct="1">
              <a:buNone/>
              <a:defRPr kumimoji="0" lang="fr-FR" sz="900"/>
            </a:lvl7pPr>
            <a:lvl8pPr marL="3200400" indent="0" eaLnBrk="1" latinLnBrk="0" hangingPunct="1">
              <a:buNone/>
              <a:defRPr kumimoji="0" lang="fr-FR" sz="900"/>
            </a:lvl8pPr>
            <a:lvl9pPr marL="3657600" indent="0" eaLnBrk="1" latinLnBrk="0" hangingPunct="1">
              <a:buNone/>
              <a:defRPr kumimoji="0" lang="fr-FR" sz="9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26/05/2016</a:t>
            </a:fld>
            <a:endParaRPr kumimoji="0"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fr-FR" sz="2000" b="1"/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fr-FR" sz="3200"/>
            </a:lvl1pPr>
            <a:lvl2pPr marL="457200" indent="0" eaLnBrk="1" latinLnBrk="0" hangingPunct="1">
              <a:buNone/>
              <a:defRPr kumimoji="0" lang="fr-FR" sz="2800"/>
            </a:lvl2pPr>
            <a:lvl3pPr marL="914400" indent="0" eaLnBrk="1" latinLnBrk="0" hangingPunct="1">
              <a:buNone/>
              <a:defRPr kumimoji="0" lang="fr-FR" sz="2400"/>
            </a:lvl3pPr>
            <a:lvl4pPr marL="1371600" indent="0" eaLnBrk="1" latinLnBrk="0" hangingPunct="1">
              <a:buNone/>
              <a:defRPr kumimoji="0" lang="fr-FR" sz="2000"/>
            </a:lvl4pPr>
            <a:lvl5pPr marL="1828800" indent="0" eaLnBrk="1" latinLnBrk="0" hangingPunct="1">
              <a:buNone/>
              <a:defRPr kumimoji="0" lang="fr-FR" sz="2000"/>
            </a:lvl5pPr>
            <a:lvl6pPr marL="2286000" indent="0" eaLnBrk="1" latinLnBrk="0" hangingPunct="1">
              <a:buNone/>
              <a:defRPr kumimoji="0" lang="fr-FR" sz="2000"/>
            </a:lvl6pPr>
            <a:lvl7pPr marL="2743200" indent="0" eaLnBrk="1" latinLnBrk="0" hangingPunct="1">
              <a:buNone/>
              <a:defRPr kumimoji="0" lang="fr-FR" sz="2000"/>
            </a:lvl7pPr>
            <a:lvl8pPr marL="3200400" indent="0" eaLnBrk="1" latinLnBrk="0" hangingPunct="1">
              <a:buNone/>
              <a:defRPr kumimoji="0" lang="fr-FR" sz="2000"/>
            </a:lvl8pPr>
            <a:lvl9pPr marL="3657600" indent="0" eaLnBrk="1" latinLnBrk="0" hangingPunct="1">
              <a:buNone/>
              <a:defRPr kumimoji="0" lang="fr-FR" sz="2000"/>
            </a:lvl9pPr>
          </a:lstStyle>
          <a:p>
            <a:pPr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fr-FR" sz="1400"/>
            </a:lvl1pPr>
            <a:lvl2pPr marL="457200" indent="0" eaLnBrk="1" latinLnBrk="0" hangingPunct="1">
              <a:buNone/>
              <a:defRPr kumimoji="0" lang="fr-FR" sz="1200"/>
            </a:lvl2pPr>
            <a:lvl3pPr marL="914400" indent="0" eaLnBrk="1" latinLnBrk="0" hangingPunct="1">
              <a:buNone/>
              <a:defRPr kumimoji="0" lang="fr-FR" sz="1000"/>
            </a:lvl3pPr>
            <a:lvl4pPr marL="1371600" indent="0" eaLnBrk="1" latinLnBrk="0" hangingPunct="1">
              <a:buNone/>
              <a:defRPr kumimoji="0" lang="fr-FR" sz="900"/>
            </a:lvl4pPr>
            <a:lvl5pPr marL="1828800" indent="0" eaLnBrk="1" latinLnBrk="0" hangingPunct="1">
              <a:buNone/>
              <a:defRPr kumimoji="0" lang="fr-FR" sz="900"/>
            </a:lvl5pPr>
            <a:lvl6pPr marL="2286000" indent="0" eaLnBrk="1" latinLnBrk="0" hangingPunct="1">
              <a:buNone/>
              <a:defRPr kumimoji="0" lang="fr-FR" sz="900"/>
            </a:lvl6pPr>
            <a:lvl7pPr marL="2743200" indent="0" eaLnBrk="1" latinLnBrk="0" hangingPunct="1">
              <a:buNone/>
              <a:defRPr kumimoji="0" lang="fr-FR" sz="900"/>
            </a:lvl7pPr>
            <a:lvl8pPr marL="3200400" indent="0" eaLnBrk="1" latinLnBrk="0" hangingPunct="1">
              <a:buNone/>
              <a:defRPr kumimoji="0" lang="fr-FR" sz="900"/>
            </a:lvl8pPr>
            <a:lvl9pPr marL="3657600" indent="0" eaLnBrk="1" latinLnBrk="0" hangingPunct="1">
              <a:buNone/>
              <a:defRPr kumimoji="0" lang="fr-FR" sz="9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26/05/2016</a:t>
            </a:fld>
            <a:endParaRPr kumimoji="0"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26/05/2016</a:t>
            </a:fld>
            <a:endParaRPr kumimoji="0"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26/05/2016</a:t>
            </a:fld>
            <a:endParaRPr kumimoji="0"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fr-FR" smtClean="0"/>
              <a:t>Modifiez le style du titre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26/05/2016</a:t>
            </a:fld>
            <a:endParaRPr kumimoji="0"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‹N°›</a:t>
            </a:fld>
            <a:endParaRPr kumimoji="0" lang="fr-F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fr-FR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fr-F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fr-FR"/>
      </a:defPPr>
      <a:lvl1pPr marL="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3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10.wmf"/><Relationship Id="rId2" Type="http://schemas.openxmlformats.org/officeDocument/2006/relationships/tags" Target="../tags/tag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11.wmf"/><Relationship Id="rId2" Type="http://schemas.openxmlformats.org/officeDocument/2006/relationships/tags" Target="../tags/tag1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835696" y="692696"/>
            <a:ext cx="6935328" cy="3063329"/>
          </a:xfrm>
        </p:spPr>
        <p:txBody>
          <a:bodyPr>
            <a:normAutofit/>
          </a:bodyPr>
          <a:lstStyle/>
          <a:p>
            <a:r>
              <a:rPr lang="en-US" dirty="0"/>
              <a:t>BIOMEDICAL ENGINEERING'S POSITION IN QUEBEC HEALTH NETWORK NEW STRUCTURES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771800" y="4038600"/>
            <a:ext cx="6192688" cy="830560"/>
          </a:xfrm>
        </p:spPr>
        <p:txBody>
          <a:bodyPr>
            <a:normAutofit/>
          </a:bodyPr>
          <a:lstStyle/>
          <a:p>
            <a:r>
              <a:rPr lang="fr-FR" sz="2400" dirty="0" err="1">
                <a:latin typeface="+mn-lt"/>
              </a:rPr>
              <a:t>Gnahoua</a:t>
            </a:r>
            <a:r>
              <a:rPr lang="fr-FR" sz="2400" dirty="0">
                <a:latin typeface="+mn-lt"/>
              </a:rPr>
              <a:t> Zoabli</a:t>
            </a:r>
            <a:r>
              <a:rPr lang="fr-FR" sz="2400" baseline="30000" dirty="0">
                <a:latin typeface="+mn-lt"/>
              </a:rPr>
              <a:t>1</a:t>
            </a:r>
            <a:r>
              <a:rPr lang="fr-FR" sz="2400" dirty="0">
                <a:latin typeface="+mn-lt"/>
              </a:rPr>
              <a:t>, Edwige </a:t>
            </a:r>
            <a:r>
              <a:rPr lang="fr-FR" sz="2400" dirty="0" smtClean="0">
                <a:latin typeface="+mn-lt"/>
              </a:rPr>
              <a:t>Huguette Dongmo</a:t>
            </a:r>
            <a:r>
              <a:rPr lang="fr-FR" sz="2400" baseline="30000" dirty="0" smtClean="0">
                <a:latin typeface="+mn-lt"/>
              </a:rPr>
              <a:t>2</a:t>
            </a:r>
            <a:r>
              <a:rPr lang="fr-FR" sz="2400" dirty="0">
                <a:latin typeface="+mn-lt"/>
              </a:rPr>
              <a:t>, and Julianne </a:t>
            </a:r>
            <a:r>
              <a:rPr lang="fr-FR" sz="2400" dirty="0" smtClean="0">
                <a:latin typeface="+mn-lt"/>
              </a:rPr>
              <a:t>Desforges</a:t>
            </a:r>
            <a:r>
              <a:rPr lang="fr-FR" sz="2400" baseline="30000" dirty="0" smtClean="0">
                <a:latin typeface="+mn-lt"/>
              </a:rPr>
              <a:t>3</a:t>
            </a:r>
            <a:endParaRPr lang="fr-FR" sz="2400" baseline="30000" dirty="0">
              <a:latin typeface="+mn-lt"/>
            </a:endParaRPr>
          </a:p>
        </p:txBody>
      </p:sp>
      <p:sp>
        <p:nvSpPr>
          <p:cNvPr id="4" name="Subtitle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99992" y="5301208"/>
            <a:ext cx="4268473" cy="1350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fr-FR" sz="2000" b="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fr-FR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fr-FR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fr-FR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fr-FR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fr-FR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fr-FR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fr-FR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fr-FR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n-lt"/>
              </a:rPr>
              <a:t>2:30 pm on Thursday May </a:t>
            </a:r>
            <a:r>
              <a:rPr lang="en-US" sz="2400" dirty="0" smtClean="0">
                <a:latin typeface="+mn-lt"/>
              </a:rPr>
              <a:t>26</a:t>
            </a:r>
            <a:r>
              <a:rPr lang="en-US" sz="2400" baseline="30000" dirty="0" smtClean="0">
                <a:latin typeface="+mn-lt"/>
              </a:rPr>
              <a:t>th</a:t>
            </a:r>
            <a:endParaRPr lang="en-US" sz="2400" dirty="0" smtClean="0">
              <a:latin typeface="+mn-lt"/>
            </a:endParaRPr>
          </a:p>
          <a:p>
            <a:r>
              <a:rPr lang="en-US" sz="1600" dirty="0"/>
              <a:t>“</a:t>
            </a:r>
            <a:r>
              <a:rPr lang="fr-CA" sz="2400" dirty="0" smtClean="0">
                <a:latin typeface="+mn-lt"/>
              </a:rPr>
              <a:t>Cross </a:t>
            </a:r>
            <a:r>
              <a:rPr lang="fr-CA" sz="2400" dirty="0">
                <a:latin typeface="+mn-lt"/>
              </a:rPr>
              <a:t>Country Check </a:t>
            </a:r>
            <a:r>
              <a:rPr lang="fr-CA" sz="2400" dirty="0" smtClean="0">
                <a:latin typeface="+mn-lt"/>
              </a:rPr>
              <a:t>Up Session</a:t>
            </a:r>
            <a:r>
              <a:rPr lang="en-US" sz="1600" dirty="0"/>
              <a:t>“ in Clinical Engineering session</a:t>
            </a:r>
            <a:endParaRPr lang="fr-CA" sz="2400" dirty="0" smtClean="0">
              <a:latin typeface="+mn-lt"/>
            </a:endParaRPr>
          </a:p>
          <a:p>
            <a:r>
              <a:rPr lang="fr-CA" sz="2400" dirty="0">
                <a:latin typeface="+mn-lt"/>
              </a:rPr>
              <a:t>Stephen Room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787" y="32656"/>
            <a:ext cx="1727173" cy="7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Logo - UdeM - Polytehniqu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25" y="1"/>
            <a:ext cx="2624872" cy="64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51920" y="36678"/>
            <a:ext cx="263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aseline="30000" dirty="0"/>
              <a:t>1</a:t>
            </a:r>
            <a:endParaRPr lang="fr-CA" dirty="0"/>
          </a:p>
        </p:txBody>
      </p:sp>
      <p:sp>
        <p:nvSpPr>
          <p:cNvPr id="8" name="Rectangle 7"/>
          <p:cNvSpPr/>
          <p:nvPr/>
        </p:nvSpPr>
        <p:spPr>
          <a:xfrm>
            <a:off x="8053202" y="29811"/>
            <a:ext cx="263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aseline="30000" dirty="0" smtClean="0"/>
              <a:t>2</a:t>
            </a:r>
            <a:endParaRPr lang="fr-CA" dirty="0"/>
          </a:p>
        </p:txBody>
      </p:sp>
      <p:sp>
        <p:nvSpPr>
          <p:cNvPr id="9" name="Rectangle 8"/>
          <p:cNvSpPr/>
          <p:nvPr/>
        </p:nvSpPr>
        <p:spPr>
          <a:xfrm>
            <a:off x="6253002" y="36678"/>
            <a:ext cx="263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aseline="30000" dirty="0" smtClean="0"/>
              <a:t>3</a:t>
            </a:r>
            <a:endParaRPr lang="fr-CA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790575"/>
            <a:ext cx="752475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1086570" y="6094301"/>
            <a:ext cx="17219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CA" altLang="fr-FR" sz="1000" b="1" dirty="0">
                <a:solidFill>
                  <a:schemeClr val="accent2"/>
                </a:solidFill>
              </a:rPr>
              <a:t>*</a:t>
            </a:r>
            <a:r>
              <a:rPr lang="fr-CA" altLang="fr-FR" sz="1000" b="1" dirty="0" err="1" smtClean="0">
                <a:solidFill>
                  <a:schemeClr val="accent2"/>
                </a:solidFill>
              </a:rPr>
              <a:t>Seven</a:t>
            </a:r>
            <a:r>
              <a:rPr lang="fr-CA" altLang="fr-FR" sz="1000" b="1" dirty="0" smtClean="0">
                <a:solidFill>
                  <a:schemeClr val="accent2"/>
                </a:solidFill>
              </a:rPr>
              <a:t> </a:t>
            </a:r>
            <a:r>
              <a:rPr lang="fr-CA" altLang="fr-FR" sz="1000" b="1" dirty="0">
                <a:solidFill>
                  <a:schemeClr val="accent2"/>
                </a:solidFill>
              </a:rPr>
              <a:t>(7) DST </a:t>
            </a:r>
            <a:r>
              <a:rPr lang="fr-CA" altLang="fr-FR" sz="1000" b="1" dirty="0" smtClean="0">
                <a:solidFill>
                  <a:schemeClr val="accent2"/>
                </a:solidFill>
              </a:rPr>
              <a:t>as </a:t>
            </a:r>
            <a:r>
              <a:rPr lang="fr-CA" altLang="fr-FR" sz="1000" b="1" dirty="0" err="1" smtClean="0">
                <a:solidFill>
                  <a:schemeClr val="accent2"/>
                </a:solidFill>
              </a:rPr>
              <a:t>always</a:t>
            </a:r>
            <a:endParaRPr lang="fr-CA" altLang="fr-FR" sz="1000" b="1" dirty="0">
              <a:solidFill>
                <a:schemeClr val="accent2"/>
              </a:solidFill>
            </a:endParaRPr>
          </a:p>
          <a:p>
            <a:pPr eaLnBrk="1" hangingPunct="1"/>
            <a:r>
              <a:rPr lang="fr-CA" altLang="fr-FR" sz="1000" b="1" dirty="0">
                <a:solidFill>
                  <a:schemeClr val="accent2"/>
                </a:solidFill>
              </a:rPr>
              <a:t>  </a:t>
            </a:r>
            <a:r>
              <a:rPr lang="fr-CA" altLang="fr-FR" sz="1000" b="1" dirty="0" smtClean="0">
                <a:solidFill>
                  <a:schemeClr val="accent2"/>
                </a:solidFill>
              </a:rPr>
              <a:t>One </a:t>
            </a:r>
            <a:r>
              <a:rPr lang="fr-CA" altLang="fr-FR" sz="1000" b="1" dirty="0">
                <a:solidFill>
                  <a:schemeClr val="accent2"/>
                </a:solidFill>
              </a:rPr>
              <a:t>(1) DRF </a:t>
            </a:r>
            <a:r>
              <a:rPr lang="fr-CA" altLang="fr-FR" sz="1000" b="1" dirty="0" smtClean="0">
                <a:solidFill>
                  <a:schemeClr val="accent2"/>
                </a:solidFill>
              </a:rPr>
              <a:t>to  </a:t>
            </a:r>
            <a:r>
              <a:rPr lang="fr-CA" altLang="fr-FR" sz="1000" b="1" dirty="0">
                <a:solidFill>
                  <a:schemeClr val="accent2"/>
                </a:solidFill>
              </a:rPr>
              <a:t>DST</a:t>
            </a: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3060700" y="6092825"/>
            <a:ext cx="30956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A" altLang="fr-FR" sz="2400" b="1" dirty="0" smtClean="0">
                <a:solidFill>
                  <a:schemeClr val="accent2"/>
                </a:solidFill>
              </a:rPr>
              <a:t>Trend</a:t>
            </a:r>
            <a:endParaRPr lang="fr-CA" altLang="fr-FR" sz="2400" b="1" dirty="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fr-CA" altLang="fr-FR" sz="1200" b="1" dirty="0"/>
              <a:t>(quantitative)</a:t>
            </a:r>
            <a:endParaRPr lang="fr-CA" altLang="fr-FR" sz="1600" b="1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56809" y="6228020"/>
            <a:ext cx="2465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CA" dirty="0" smtClean="0"/>
              <a:t>Non-</a:t>
            </a:r>
            <a:r>
              <a:rPr lang="fr-CA" dirty="0" err="1" smtClean="0"/>
              <a:t>academic</a:t>
            </a:r>
            <a:r>
              <a:rPr lang="fr-CA" dirty="0" smtClean="0"/>
              <a:t> </a:t>
            </a:r>
            <a:r>
              <a:rPr lang="fr-CA" dirty="0" err="1" smtClean="0"/>
              <a:t>hospitals</a:t>
            </a:r>
            <a:endParaRPr lang="fr-CA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211959" y="980728"/>
            <a:ext cx="1944366" cy="5041564"/>
          </a:xfrm>
          <a:prstGeom prst="rect">
            <a:avLst/>
          </a:prstGeom>
          <a:solidFill>
            <a:schemeClr val="accent1">
              <a:alpha val="25098"/>
            </a:schemeClr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8" name="Rectangle 7"/>
          <p:cNvSpPr/>
          <p:nvPr/>
        </p:nvSpPr>
        <p:spPr>
          <a:xfrm>
            <a:off x="796478" y="374467"/>
            <a:ext cx="7735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CA" sz="2400" b="1" dirty="0" err="1">
                <a:solidFill>
                  <a:srgbClr val="000000"/>
                </a:solidFill>
                <a:latin typeface="Calibri"/>
              </a:rPr>
              <a:t>Biomedical</a:t>
            </a:r>
            <a:r>
              <a:rPr lang="fr-CA" sz="2400" b="1" dirty="0">
                <a:solidFill>
                  <a:srgbClr val="000000"/>
                </a:solidFill>
                <a:latin typeface="Calibri"/>
              </a:rPr>
              <a:t> Engineering </a:t>
            </a:r>
            <a:r>
              <a:rPr lang="fr-CA" sz="2400" b="1" dirty="0" err="1" smtClean="0">
                <a:solidFill>
                  <a:srgbClr val="000000"/>
                </a:solidFill>
                <a:latin typeface="Calibri"/>
              </a:rPr>
              <a:t>Directorates</a:t>
            </a:r>
            <a:r>
              <a:rPr lang="fr-CA" sz="2400" b="1" dirty="0" smtClean="0">
                <a:solidFill>
                  <a:srgbClr val="000000"/>
                </a:solidFill>
                <a:latin typeface="Calibri"/>
              </a:rPr>
              <a:t> (</a:t>
            </a:r>
            <a:r>
              <a:rPr lang="fr-CA" sz="2400" b="1" dirty="0" smtClean="0">
                <a:solidFill>
                  <a:srgbClr val="000080"/>
                </a:solidFill>
                <a:latin typeface="Calibri"/>
              </a:rPr>
              <a:t>Nov. 2011</a:t>
            </a:r>
            <a:r>
              <a:rPr lang="fr-CA" sz="2400" b="1" dirty="0" smtClean="0">
                <a:solidFill>
                  <a:srgbClr val="000000"/>
                </a:solidFill>
                <a:latin typeface="Calibri"/>
              </a:rPr>
              <a:t> &amp; </a:t>
            </a:r>
            <a:r>
              <a:rPr lang="fr-CA" sz="2400" b="1" dirty="0" err="1" smtClean="0">
                <a:solidFill>
                  <a:srgbClr val="993366"/>
                </a:solidFill>
                <a:latin typeface="Calibri"/>
              </a:rPr>
              <a:t>previous</a:t>
            </a:r>
            <a:r>
              <a:rPr lang="fr-CA" sz="2400" b="1" dirty="0">
                <a:solidFill>
                  <a:srgbClr val="000000"/>
                </a:solidFill>
                <a:latin typeface="Calibri"/>
              </a:rPr>
              <a:t>)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451725" y="980728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A" altLang="fr-FR" sz="2400" b="1" dirty="0">
                <a:solidFill>
                  <a:schemeClr val="accent1"/>
                </a:solidFill>
              </a:rPr>
              <a:t>13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451725" y="1630015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A" altLang="fr-FR" sz="2400" b="1" dirty="0">
                <a:solidFill>
                  <a:srgbClr val="990033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3110051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804863"/>
            <a:ext cx="783907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1086570" y="6094301"/>
            <a:ext cx="111921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CA" altLang="fr-FR" sz="1000" b="1" dirty="0" smtClean="0">
                <a:solidFill>
                  <a:schemeClr val="accent2"/>
                </a:solidFill>
              </a:rPr>
              <a:t>*DST as </a:t>
            </a:r>
            <a:r>
              <a:rPr lang="fr-CA" altLang="fr-FR" sz="1000" b="1" dirty="0" err="1" smtClean="0">
                <a:solidFill>
                  <a:schemeClr val="accent2"/>
                </a:solidFill>
              </a:rPr>
              <a:t>always</a:t>
            </a:r>
            <a:endParaRPr lang="fr-CA" altLang="fr-FR" sz="1000" b="1" dirty="0">
              <a:solidFill>
                <a:schemeClr val="accent2"/>
              </a:solidFill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3060700" y="6092825"/>
            <a:ext cx="30956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A" altLang="fr-FR" sz="2400" b="1" dirty="0" smtClean="0">
                <a:solidFill>
                  <a:schemeClr val="accent2"/>
                </a:solidFill>
              </a:rPr>
              <a:t>Trend</a:t>
            </a:r>
            <a:endParaRPr lang="fr-CA" altLang="fr-FR" sz="2400" b="1" dirty="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fr-CA" altLang="fr-FR" sz="1200" b="1" dirty="0"/>
              <a:t>(quantitative)</a:t>
            </a:r>
            <a:endParaRPr lang="fr-CA" altLang="fr-FR" sz="1600" b="1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80112" y="6228020"/>
            <a:ext cx="3407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CA" dirty="0" err="1" smtClean="0"/>
              <a:t>Academic</a:t>
            </a:r>
            <a:r>
              <a:rPr lang="fr-CA" dirty="0" smtClean="0"/>
              <a:t> </a:t>
            </a:r>
            <a:r>
              <a:rPr lang="fr-CA" dirty="0" err="1" smtClean="0"/>
              <a:t>Hospitals</a:t>
            </a:r>
            <a:r>
              <a:rPr lang="fr-CA" dirty="0" smtClean="0"/>
              <a:t> and Institutes</a:t>
            </a:r>
            <a:endParaRPr lang="fr-CA" dirty="0"/>
          </a:p>
        </p:txBody>
      </p:sp>
      <p:sp>
        <p:nvSpPr>
          <p:cNvPr id="5" name="Rectangle 4"/>
          <p:cNvSpPr/>
          <p:nvPr/>
        </p:nvSpPr>
        <p:spPr>
          <a:xfrm>
            <a:off x="796478" y="374467"/>
            <a:ext cx="7735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CA" sz="2400" b="1" dirty="0" err="1">
                <a:solidFill>
                  <a:srgbClr val="000000"/>
                </a:solidFill>
                <a:latin typeface="Calibri"/>
              </a:rPr>
              <a:t>Biomedical</a:t>
            </a:r>
            <a:r>
              <a:rPr lang="fr-CA" sz="2400" b="1" dirty="0">
                <a:solidFill>
                  <a:srgbClr val="000000"/>
                </a:solidFill>
                <a:latin typeface="Calibri"/>
              </a:rPr>
              <a:t> Engineering </a:t>
            </a:r>
            <a:r>
              <a:rPr lang="fr-CA" sz="2400" b="1" dirty="0" err="1" smtClean="0">
                <a:solidFill>
                  <a:srgbClr val="000000"/>
                </a:solidFill>
                <a:latin typeface="Calibri"/>
              </a:rPr>
              <a:t>Directorates</a:t>
            </a:r>
            <a:r>
              <a:rPr lang="fr-CA" sz="2400" b="1" dirty="0" smtClean="0">
                <a:solidFill>
                  <a:srgbClr val="000000"/>
                </a:solidFill>
                <a:latin typeface="Calibri"/>
              </a:rPr>
              <a:t> (</a:t>
            </a:r>
            <a:r>
              <a:rPr lang="fr-CA" sz="2400" b="1" dirty="0" smtClean="0">
                <a:solidFill>
                  <a:srgbClr val="000080"/>
                </a:solidFill>
                <a:latin typeface="Calibri"/>
              </a:rPr>
              <a:t>Nov. 2011</a:t>
            </a:r>
            <a:r>
              <a:rPr lang="fr-CA" sz="2400" b="1" dirty="0" smtClean="0">
                <a:solidFill>
                  <a:srgbClr val="000000"/>
                </a:solidFill>
                <a:latin typeface="Calibri"/>
              </a:rPr>
              <a:t> &amp; </a:t>
            </a:r>
            <a:r>
              <a:rPr lang="fr-CA" sz="2400" b="1" dirty="0" err="1" smtClean="0">
                <a:solidFill>
                  <a:srgbClr val="993366"/>
                </a:solidFill>
                <a:latin typeface="Calibri"/>
              </a:rPr>
              <a:t>previous</a:t>
            </a:r>
            <a:r>
              <a:rPr lang="fr-CA" sz="2400" b="1" dirty="0">
                <a:solidFill>
                  <a:srgbClr val="000000"/>
                </a:solidFill>
                <a:latin typeface="Calibri"/>
              </a:rPr>
              <a:t>)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148063" y="1052737"/>
            <a:ext cx="1152129" cy="5041564"/>
          </a:xfrm>
          <a:prstGeom prst="rect">
            <a:avLst/>
          </a:prstGeom>
          <a:solidFill>
            <a:schemeClr val="accent1">
              <a:alpha val="25098"/>
            </a:schemeClr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451725" y="1170385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A" altLang="fr-FR" sz="2400" b="1" dirty="0">
                <a:solidFill>
                  <a:schemeClr val="accent1"/>
                </a:solidFill>
              </a:rPr>
              <a:t>10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451725" y="1819672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A" altLang="fr-FR" sz="2400" b="1">
                <a:solidFill>
                  <a:srgbClr val="990033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8038202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/>
              <a:t>General BIOMED chart in CISSS or CIUSSS</a:t>
            </a:r>
            <a:endParaRPr lang="fr-FR" sz="7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5"/>
            <a:ext cx="7640150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Discussion</a:t>
            </a:r>
            <a:endParaRPr lang="fr-FR" sz="7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07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62000" y="1596413"/>
            <a:ext cx="8077200" cy="42973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fr-F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Biomed is the ONLY clinical service to have various directorates in CIUSSS and CISSS</a:t>
            </a:r>
          </a:p>
          <a:p>
            <a:endParaRPr lang="en-US" dirty="0" smtClean="0"/>
          </a:p>
          <a:p>
            <a:r>
              <a:rPr lang="en-US" dirty="0" smtClean="0"/>
              <a:t>DRIGBM (Technological) Directorate no longer exists after April 1, 2015</a:t>
            </a:r>
          </a:p>
          <a:p>
            <a:endParaRPr lang="en-US" dirty="0" smtClean="0"/>
          </a:p>
          <a:p>
            <a:r>
              <a:rPr lang="en-US" dirty="0" smtClean="0"/>
              <a:t>Structures seem local-leadership dependent </a:t>
            </a:r>
          </a:p>
          <a:p>
            <a:endParaRPr lang="en-US" dirty="0"/>
          </a:p>
          <a:p>
            <a:r>
              <a:rPr lang="en-US" dirty="0" smtClean="0"/>
              <a:t>Changes are still occurring in the organizational structures</a:t>
            </a:r>
          </a:p>
          <a:p>
            <a:endParaRPr lang="en-US" dirty="0"/>
          </a:p>
        </p:txBody>
      </p:sp>
      <p:sp>
        <p:nvSpPr>
          <p:cNvPr id="3" name="TextBox 6"/>
          <p:cNvSpPr txBox="1"/>
          <p:nvPr/>
        </p:nvSpPr>
        <p:spPr>
          <a:xfrm>
            <a:off x="2195736" y="361944"/>
            <a:ext cx="6768751" cy="1152254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r>
              <a:rPr lang="fr-FR" sz="7200" dirty="0" smtClean="0"/>
              <a:t>Observations</a:t>
            </a:r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val="5858247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95736" y="361944"/>
            <a:ext cx="6768751" cy="1152254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fr-FR" sz="7200" dirty="0" err="1" smtClean="0"/>
              <a:t>Recommendations</a:t>
            </a:r>
            <a:endParaRPr lang="fr-FR" sz="7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pic>
        <p:nvPicPr>
          <p:cNvPr id="4098" name="Picture 2" descr="C:\Users\biomed\Desktop\Nouveau dossier\IMG_20160502_08124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73932"/>
            <a:ext cx="5484068" cy="548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25895922"/>
              </p:ext>
            </p:extLst>
          </p:nvPr>
        </p:nvGraphicFramePr>
        <p:xfrm>
          <a:off x="1828800" y="1556792"/>
          <a:ext cx="60960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Recommended</a:t>
            </a:r>
            <a:r>
              <a:rPr lang="fr-FR" dirty="0" smtClean="0"/>
              <a:t> BIOMED </a:t>
            </a:r>
            <a:r>
              <a:rPr lang="fr-FR" dirty="0" err="1" smtClean="0"/>
              <a:t>Directorate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6168"/>
            <a:ext cx="8077200" cy="1143000"/>
          </a:xfrm>
        </p:spPr>
        <p:txBody>
          <a:bodyPr/>
          <a:lstStyle/>
          <a:p>
            <a:r>
              <a:rPr lang="fr-FR" dirty="0" smtClean="0"/>
              <a:t>Questions ?</a:t>
            </a:r>
            <a:endParaRPr lang="fr-FR" dirty="0"/>
          </a:p>
        </p:txBody>
      </p:sp>
      <p:pic>
        <p:nvPicPr>
          <p:cNvPr id="1026" name="Picture 2" descr="C:\Users\biomed\Dropbox\CISSS DES LAURENTIDES\ÉVALUATIONS TECHNOLOGIQUES\TABLE DE TRACTION ORTHOPÉDIQUE\PHOTOS TRACTION\IMG-20150922-001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745232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Overview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Bill 10 – </a:t>
            </a:r>
            <a:r>
              <a:rPr lang="fr-FR" dirty="0" err="1" smtClean="0"/>
              <a:t>Quebec</a:t>
            </a:r>
            <a:r>
              <a:rPr lang="fr-FR" dirty="0" smtClean="0"/>
              <a:t> Healthcare </a:t>
            </a:r>
            <a:r>
              <a:rPr lang="fr-FR" dirty="0" err="1" smtClean="0"/>
              <a:t>Reform</a:t>
            </a:r>
            <a:endParaRPr lang="fr-FR" dirty="0"/>
          </a:p>
          <a:p>
            <a:r>
              <a:rPr lang="fr-FR" dirty="0" smtClean="0"/>
              <a:t>General administrative structure</a:t>
            </a:r>
            <a:endParaRPr lang="fr-FR" dirty="0"/>
          </a:p>
          <a:p>
            <a:r>
              <a:rPr lang="fr-FR" dirty="0" err="1" smtClean="0"/>
              <a:t>Clinical</a:t>
            </a:r>
            <a:r>
              <a:rPr lang="fr-FR" dirty="0" smtClean="0"/>
              <a:t> </a:t>
            </a:r>
            <a:r>
              <a:rPr lang="fr-FR" dirty="0" err="1" smtClean="0"/>
              <a:t>departments</a:t>
            </a:r>
            <a:r>
              <a:rPr lang="fr-FR" dirty="0" smtClean="0"/>
              <a:t>’ </a:t>
            </a:r>
            <a:r>
              <a:rPr lang="fr-FR" dirty="0" err="1" smtClean="0"/>
              <a:t>directorates</a:t>
            </a:r>
            <a:endParaRPr lang="fr-FR" dirty="0" smtClean="0"/>
          </a:p>
          <a:p>
            <a:r>
              <a:rPr lang="fr-FR" dirty="0" smtClean="0"/>
              <a:t>General </a:t>
            </a:r>
            <a:r>
              <a:rPr lang="fr-FR" dirty="0" err="1" smtClean="0"/>
              <a:t>Biomed</a:t>
            </a:r>
            <a:r>
              <a:rPr lang="fr-FR" dirty="0" smtClean="0"/>
              <a:t> Structure</a:t>
            </a:r>
          </a:p>
          <a:p>
            <a:r>
              <a:rPr lang="fr-FR" dirty="0" err="1" smtClean="0"/>
              <a:t>Recommendations</a:t>
            </a:r>
            <a:r>
              <a:rPr lang="fr-FR" dirty="0" smtClean="0"/>
              <a:t> </a:t>
            </a:r>
            <a:endParaRPr lang="fr-FR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Quebec</a:t>
            </a:r>
            <a:r>
              <a:rPr lang="fr-CA" dirty="0" smtClean="0"/>
              <a:t> Healthcare </a:t>
            </a:r>
            <a:r>
              <a:rPr lang="fr-CA" dirty="0" err="1" smtClean="0"/>
              <a:t>Regions</a:t>
            </a:r>
            <a:endParaRPr lang="fr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13" y="1177627"/>
            <a:ext cx="7134919" cy="564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782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Bill 10 – Quebec Healthcare Reform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8 CIUSSS</a:t>
            </a:r>
          </a:p>
          <a:p>
            <a:pPr lvl="1"/>
            <a:r>
              <a:rPr lang="fr-FR" dirty="0" smtClean="0"/>
              <a:t>02- CIUSSS Saguenay-Lac-Saint-Jean</a:t>
            </a:r>
          </a:p>
          <a:p>
            <a:pPr lvl="1"/>
            <a:r>
              <a:rPr lang="fr-FR" dirty="0" smtClean="0"/>
              <a:t>03 – CIUSSS de la Capitale</a:t>
            </a:r>
          </a:p>
          <a:p>
            <a:pPr lvl="1"/>
            <a:r>
              <a:rPr lang="fr-FR" dirty="0" smtClean="0"/>
              <a:t>05 – CIUSSS de l’Estrie</a:t>
            </a:r>
          </a:p>
          <a:p>
            <a:pPr lvl="1"/>
            <a:r>
              <a:rPr lang="fr-FR" dirty="0" smtClean="0"/>
              <a:t>06 – CIUSSS </a:t>
            </a:r>
            <a:r>
              <a:rPr lang="fr-FR" dirty="0" err="1" smtClean="0"/>
              <a:t>Centre-Est-de-l’Île-de-Montréal</a:t>
            </a:r>
            <a:endParaRPr lang="fr-FR" dirty="0" smtClean="0"/>
          </a:p>
          <a:p>
            <a:pPr lvl="1"/>
            <a:r>
              <a:rPr lang="fr-FR" dirty="0" smtClean="0"/>
              <a:t>06 </a:t>
            </a:r>
            <a:r>
              <a:rPr lang="fr-FR" dirty="0"/>
              <a:t>– CIUSSS </a:t>
            </a:r>
            <a:r>
              <a:rPr lang="fr-FR" dirty="0" err="1" smtClean="0"/>
              <a:t>Centre-Ouest-de-l’Île-de-Montréal</a:t>
            </a:r>
            <a:endParaRPr lang="fr-FR" dirty="0"/>
          </a:p>
          <a:p>
            <a:pPr lvl="1"/>
            <a:r>
              <a:rPr lang="fr-FR" dirty="0" smtClean="0"/>
              <a:t>06 </a:t>
            </a:r>
            <a:r>
              <a:rPr lang="fr-FR" dirty="0"/>
              <a:t>– CIUSSS </a:t>
            </a:r>
            <a:r>
              <a:rPr lang="fr-FR" dirty="0" smtClean="0"/>
              <a:t>de l’</a:t>
            </a:r>
            <a:r>
              <a:rPr lang="fr-FR" dirty="0" err="1" smtClean="0"/>
              <a:t>Est-de-l’Île-de-Montréal</a:t>
            </a:r>
            <a:endParaRPr lang="fr-FR" dirty="0"/>
          </a:p>
          <a:p>
            <a:pPr lvl="1"/>
            <a:r>
              <a:rPr lang="fr-FR" dirty="0" smtClean="0"/>
              <a:t>06 </a:t>
            </a:r>
            <a:r>
              <a:rPr lang="fr-FR" dirty="0"/>
              <a:t>– CIUSSS </a:t>
            </a:r>
            <a:r>
              <a:rPr lang="fr-FR" dirty="0" smtClean="0"/>
              <a:t>du </a:t>
            </a:r>
            <a:r>
              <a:rPr lang="fr-FR" dirty="0" err="1" smtClean="0"/>
              <a:t>Nord-de-l’Île-de-Montréal</a:t>
            </a:r>
            <a:endParaRPr lang="fr-FR" dirty="0" smtClean="0"/>
          </a:p>
          <a:p>
            <a:pPr lvl="1"/>
            <a:r>
              <a:rPr lang="fr-FR" dirty="0" smtClean="0"/>
              <a:t>06 </a:t>
            </a:r>
            <a:r>
              <a:rPr lang="fr-FR" dirty="0"/>
              <a:t>– CIUSSS </a:t>
            </a:r>
            <a:r>
              <a:rPr lang="fr-FR" dirty="0" smtClean="0"/>
              <a:t>de l’</a:t>
            </a:r>
            <a:r>
              <a:rPr lang="fr-FR" dirty="0" err="1" smtClean="0"/>
              <a:t>Ouest-de-l’Île-de-Montréal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052736"/>
            <a:ext cx="1428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51720" y="5923380"/>
            <a:ext cx="5892895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fr-FR" sz="2800" b="1" dirty="0">
                <a:solidFill>
                  <a:srgbClr val="FF0000"/>
                </a:solidFill>
              </a:rPr>
              <a:t>Integrated </a:t>
            </a:r>
            <a:r>
              <a:rPr lang="fr-FR" sz="2800" b="1" dirty="0" err="1" smtClean="0">
                <a:solidFill>
                  <a:srgbClr val="FF0000"/>
                </a:solidFill>
              </a:rPr>
              <a:t>Academic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</a:rPr>
              <a:t>Health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</a:rPr>
              <a:t>Autorities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32646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Bill 10 – Quebec Healthcare Reform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6834336" cy="5261587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chemeClr val="tx2"/>
                </a:solidFill>
              </a:rPr>
              <a:t>11 CISSS </a:t>
            </a:r>
          </a:p>
          <a:p>
            <a:pPr lvl="1"/>
            <a:r>
              <a:rPr lang="fr-FR" sz="2400" dirty="0"/>
              <a:t>01 - CISSS </a:t>
            </a:r>
            <a:r>
              <a:rPr lang="fr-FR" sz="2400" dirty="0" smtClean="0"/>
              <a:t>Bas-St-Laurent</a:t>
            </a:r>
          </a:p>
          <a:p>
            <a:pPr lvl="1"/>
            <a:r>
              <a:rPr lang="fr-FR" sz="2400" dirty="0"/>
              <a:t>07 - CISSS de </a:t>
            </a:r>
            <a:r>
              <a:rPr lang="fr-FR" sz="2400" dirty="0" smtClean="0"/>
              <a:t>l’Outaouais</a:t>
            </a:r>
          </a:p>
          <a:p>
            <a:pPr lvl="1"/>
            <a:r>
              <a:rPr lang="fr-FR" sz="2400" dirty="0"/>
              <a:t>08 - CISSS de </a:t>
            </a:r>
            <a:r>
              <a:rPr lang="fr-FR" sz="2400" dirty="0" smtClean="0"/>
              <a:t>l’Abitibi-Témiscamingue</a:t>
            </a:r>
          </a:p>
          <a:p>
            <a:pPr lvl="1"/>
            <a:r>
              <a:rPr lang="fr-FR" sz="2400" dirty="0"/>
              <a:t>09 - CISSS de la </a:t>
            </a:r>
            <a:r>
              <a:rPr lang="fr-FR" sz="2400" dirty="0" smtClean="0"/>
              <a:t>Côte-Nord</a:t>
            </a:r>
          </a:p>
          <a:p>
            <a:pPr lvl="1"/>
            <a:r>
              <a:rPr lang="fr-FR" sz="2400" dirty="0" smtClean="0"/>
              <a:t>12 – Chaudière-Appalaches</a:t>
            </a:r>
          </a:p>
          <a:p>
            <a:pPr lvl="1"/>
            <a:r>
              <a:rPr lang="fr-FR" sz="2400" dirty="0"/>
              <a:t>13 - CISSS de </a:t>
            </a:r>
            <a:r>
              <a:rPr lang="fr-FR" sz="2400" dirty="0" smtClean="0"/>
              <a:t>Laval</a:t>
            </a:r>
          </a:p>
          <a:p>
            <a:pPr lvl="1"/>
            <a:r>
              <a:rPr lang="fr-FR" sz="2400" dirty="0" smtClean="0"/>
              <a:t>14 – CISSS de Lanaudière</a:t>
            </a:r>
          </a:p>
          <a:p>
            <a:pPr lvl="1"/>
            <a:r>
              <a:rPr lang="fr-FR" sz="2400" dirty="0" smtClean="0">
                <a:solidFill>
                  <a:srgbClr val="FF0000"/>
                </a:solidFill>
              </a:rPr>
              <a:t>15 – CISSS des Laurentides</a:t>
            </a:r>
          </a:p>
          <a:p>
            <a:pPr lvl="1"/>
            <a:r>
              <a:rPr lang="fr-FR" sz="2400" dirty="0" smtClean="0"/>
              <a:t>16 – CISSS de la Montérégie-Centre</a:t>
            </a:r>
          </a:p>
          <a:p>
            <a:pPr lvl="1"/>
            <a:r>
              <a:rPr lang="fr-FR" sz="2400" dirty="0"/>
              <a:t>16 – CISSS de la </a:t>
            </a:r>
            <a:r>
              <a:rPr lang="fr-FR" sz="2400" dirty="0" smtClean="0"/>
              <a:t>Montérégie-Est</a:t>
            </a:r>
            <a:endParaRPr lang="fr-FR" sz="2400" dirty="0"/>
          </a:p>
          <a:p>
            <a:pPr lvl="1"/>
            <a:r>
              <a:rPr lang="fr-FR" sz="2400" dirty="0"/>
              <a:t>16 – CISSS de la </a:t>
            </a:r>
            <a:r>
              <a:rPr lang="fr-FR" sz="2400" dirty="0" smtClean="0"/>
              <a:t>Montérégie-Ouest</a:t>
            </a:r>
            <a:endParaRPr lang="fr-FR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052736"/>
            <a:ext cx="1428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56176" y="3861048"/>
            <a:ext cx="286891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2800" b="1" dirty="0">
                <a:solidFill>
                  <a:srgbClr val="FF0000"/>
                </a:solidFill>
              </a:rPr>
              <a:t>Integrated </a:t>
            </a:r>
            <a:endParaRPr lang="fr-FR" sz="28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fr-FR" sz="2800" b="1" dirty="0" smtClean="0">
                <a:solidFill>
                  <a:srgbClr val="FF0000"/>
                </a:solidFill>
              </a:rPr>
              <a:t>Non-</a:t>
            </a:r>
            <a:r>
              <a:rPr lang="fr-FR" sz="2800" b="1" dirty="0" err="1" smtClean="0">
                <a:solidFill>
                  <a:srgbClr val="FF0000"/>
                </a:solidFill>
              </a:rPr>
              <a:t>Academic</a:t>
            </a:r>
            <a:endParaRPr lang="fr-FR" sz="28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fr-FR" sz="2800" b="1" dirty="0" err="1" smtClean="0">
                <a:solidFill>
                  <a:srgbClr val="FF0000"/>
                </a:solidFill>
              </a:rPr>
              <a:t>Health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 err="1">
                <a:solidFill>
                  <a:srgbClr val="FF0000"/>
                </a:solidFill>
              </a:rPr>
              <a:t>Autorities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24887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Flow chart of a CISSS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331499"/>
              </p:ext>
            </p:extLst>
          </p:nvPr>
        </p:nvGraphicFramePr>
        <p:xfrm>
          <a:off x="3203848" y="2420888"/>
          <a:ext cx="2664296" cy="2081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Acrobat Document" showAsIcon="1" r:id="rId6" imgW="914400" imgH="714240" progId="AcroExch.Document.11">
                  <p:embed/>
                </p:oleObj>
              </mc:Choice>
              <mc:Fallback>
                <p:oleObj name="Acrobat Document" showAsIcon="1" r:id="rId6" imgW="914400" imgH="71424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03848" y="2420888"/>
                        <a:ext cx="2664296" cy="2081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52946029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Flow chart of a CIUSSS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3632431"/>
              </p:ext>
            </p:extLst>
          </p:nvPr>
        </p:nvGraphicFramePr>
        <p:xfrm>
          <a:off x="2915816" y="2492896"/>
          <a:ext cx="3041616" cy="23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Acrobat Document" showAsIcon="1" r:id="rId6" imgW="914400" imgH="714240" progId="AcroExch.Document.11">
                  <p:embed/>
                </p:oleObj>
              </mc:Choice>
              <mc:Fallback>
                <p:oleObj name="Acrobat Document" showAsIcon="1" r:id="rId6" imgW="914400" imgH="71424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15816" y="2492896"/>
                        <a:ext cx="3041616" cy="23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9604540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graphicFrame>
        <p:nvGraphicFramePr>
          <p:cNvPr id="4" name="Graphique 3"/>
          <p:cNvGraphicFramePr/>
          <p:nvPr>
            <p:extLst>
              <p:ext uri="{D42A27DB-BD31-4B8C-83A1-F6EECF244321}">
                <p14:modId xmlns:p14="http://schemas.microsoft.com/office/powerpoint/2010/main" val="1492414853"/>
              </p:ext>
            </p:extLst>
          </p:nvPr>
        </p:nvGraphicFramePr>
        <p:xfrm>
          <a:off x="1907704" y="1484784"/>
          <a:ext cx="705678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1331640" y="116632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400" b="1" dirty="0"/>
              <a:t>Directorates of BIOMED in CISSS </a:t>
            </a:r>
            <a:r>
              <a:rPr lang="en-CA" sz="2400" b="1" dirty="0" smtClean="0"/>
              <a:t>on </a:t>
            </a:r>
            <a:r>
              <a:rPr lang="en-CA" sz="2400" b="1" dirty="0"/>
              <a:t>august 12, 2015. (n=11) </a:t>
            </a:r>
            <a:endParaRPr lang="fr-CA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4783343" y="6444044"/>
            <a:ext cx="4181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/>
              <a:t>* </a:t>
            </a:r>
            <a:r>
              <a:rPr lang="fr-CA" dirty="0" err="1"/>
              <a:t>Counselor</a:t>
            </a:r>
            <a:r>
              <a:rPr lang="fr-CA" dirty="0"/>
              <a:t> Vision, ** Maintenance Vision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849167559"/>
              </p:ext>
            </p:extLst>
          </p:nvPr>
        </p:nvGraphicFramePr>
        <p:xfrm>
          <a:off x="2286000" y="1340768"/>
          <a:ext cx="6656462" cy="5184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1115616" y="404664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400" b="1" dirty="0"/>
              <a:t>Directorates of BIOMED in CIUSSS </a:t>
            </a:r>
            <a:r>
              <a:rPr lang="en-CA" sz="2400" b="1" dirty="0" smtClean="0"/>
              <a:t>on august </a:t>
            </a:r>
            <a:r>
              <a:rPr lang="en-CA" sz="2400" b="1" dirty="0"/>
              <a:t>12, 2015. </a:t>
            </a:r>
            <a:endParaRPr lang="en-CA" sz="2400" b="1" dirty="0" smtClean="0"/>
          </a:p>
          <a:p>
            <a:pPr algn="ctr"/>
            <a:r>
              <a:rPr lang="en-CA" sz="2400" b="1" dirty="0" smtClean="0"/>
              <a:t>(</a:t>
            </a:r>
            <a:r>
              <a:rPr lang="en-CA" sz="2400" b="1" dirty="0"/>
              <a:t>n=8) </a:t>
            </a:r>
            <a:endParaRPr lang="fr-FR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4783343" y="6444044"/>
            <a:ext cx="4181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/>
              <a:t>* </a:t>
            </a:r>
            <a:r>
              <a:rPr lang="fr-CA" dirty="0" err="1"/>
              <a:t>Counselor</a:t>
            </a:r>
            <a:r>
              <a:rPr lang="fr-CA" dirty="0"/>
              <a:t> Vision, ** Maintenance Vision</a:t>
            </a:r>
          </a:p>
        </p:txBody>
      </p:sp>
    </p:spTree>
    <p:extLst>
      <p:ext uri="{BB962C8B-B14F-4D97-AF65-F5344CB8AC3E}">
        <p14:creationId xmlns:p14="http://schemas.microsoft.com/office/powerpoint/2010/main" val="16330718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Form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377</Words>
  <Application>Microsoft Office PowerPoint</Application>
  <PresentationFormat>Affichage à l'écran (4:3)</PresentationFormat>
  <Paragraphs>97</Paragraphs>
  <Slides>18</Slides>
  <Notes>15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0" baseType="lpstr">
      <vt:lpstr>Formation</vt:lpstr>
      <vt:lpstr>Adobe Acrobat Document</vt:lpstr>
      <vt:lpstr>BIOMEDICAL ENGINEERING'S POSITION IN QUEBEC HEALTH NETWORK NEW STRUCTURES</vt:lpstr>
      <vt:lpstr>Overview</vt:lpstr>
      <vt:lpstr>Quebec Healthcare Regions</vt:lpstr>
      <vt:lpstr>Bill 10 – Quebec Healthcare Reform</vt:lpstr>
      <vt:lpstr>Bill 10 – Quebec Healthcare Reform</vt:lpstr>
      <vt:lpstr>Flow chart of a CISSS</vt:lpstr>
      <vt:lpstr>Flow chart of a CIUSSS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Recommended BIOMED Directorate</vt:lpstr>
      <vt:lpstr>Questions ?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2016-04-10T01:49:26Z</dcterms:created>
  <dcterms:modified xsi:type="dcterms:W3CDTF">2016-05-26T12:59:06Z</dcterms:modified>
</cp:coreProperties>
</file>